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4/30/2019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MX" dirty="0"/>
          </a:p>
        </p:txBody>
      </p:sp>
      <p:sp>
        <p:nvSpPr>
          <p:cNvPr id="3" name="Subtítulo 2"/>
          <p:cNvSpPr>
            <a:spLocks noGrp="1"/>
          </p:cNvSpPr>
          <p:nvPr>
            <p:ph type="subTitle" idx="1"/>
          </p:nvPr>
        </p:nvSpPr>
        <p:spPr/>
        <p:txBody>
          <a:bodyPr/>
          <a:lstStyle/>
          <a:p>
            <a:r>
              <a:rPr lang="es-MX" dirty="0" smtClean="0"/>
              <a:t>Meztli Elizabeth del valle García </a:t>
            </a:r>
            <a:endParaRPr lang="es-MX"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89" y="1346898"/>
            <a:ext cx="12192000" cy="892969"/>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896" y="3233236"/>
            <a:ext cx="3760630" cy="1544145"/>
          </a:xfrm>
          <a:prstGeom prst="rect">
            <a:avLst/>
          </a:prstGeom>
        </p:spPr>
      </p:pic>
    </p:spTree>
    <p:extLst>
      <p:ext uri="{BB962C8B-B14F-4D97-AF65-F5344CB8AC3E}">
        <p14:creationId xmlns:p14="http://schemas.microsoft.com/office/powerpoint/2010/main" val="1489476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Modelo educativo</a:t>
            </a:r>
            <a:endParaRPr lang="es-MX" dirty="0"/>
          </a:p>
        </p:txBody>
      </p:sp>
      <p:sp>
        <p:nvSpPr>
          <p:cNvPr id="3" name="Marcador de contenido 2"/>
          <p:cNvSpPr>
            <a:spLocks noGrp="1"/>
          </p:cNvSpPr>
          <p:nvPr>
            <p:ph idx="1"/>
          </p:nvPr>
        </p:nvSpPr>
        <p:spPr/>
        <p:txBody>
          <a:bodyPr>
            <a:normAutofit fontScale="92500" lnSpcReduction="10000"/>
          </a:bodyPr>
          <a:lstStyle/>
          <a:p>
            <a:r>
              <a:rPr lang="es-MX" dirty="0"/>
              <a:t>El modelo educativo </a:t>
            </a:r>
            <a:r>
              <a:rPr lang="es-MX" dirty="0" smtClean="0"/>
              <a:t>está diseñado para </a:t>
            </a:r>
            <a:r>
              <a:rPr lang="es-MX" dirty="0"/>
              <a:t>satisfacer la demanda de educación superior de la sociedad mexicana mediante un plan de estudios flexible. En el centro del modelo se encuentra el estudiante, pues es la persona que busca y administra el propio proceso de aprendizaje.</a:t>
            </a:r>
          </a:p>
          <a:p>
            <a:r>
              <a:rPr lang="es-MX" dirty="0"/>
              <a:t>Principales características del modelo </a:t>
            </a:r>
            <a:r>
              <a:rPr lang="es-MX" dirty="0" smtClean="0"/>
              <a:t>educativo</a:t>
            </a:r>
          </a:p>
          <a:p>
            <a:pPr marL="0" indent="0">
              <a:buNone/>
            </a:pPr>
            <a:r>
              <a:rPr lang="es-MX" dirty="0" smtClean="0"/>
              <a:t> Centrado en el estudiante</a:t>
            </a:r>
          </a:p>
          <a:p>
            <a:pPr marL="0" indent="0">
              <a:buNone/>
            </a:pPr>
            <a:r>
              <a:rPr lang="es-MX" dirty="0" smtClean="0"/>
              <a:t> Flexible</a:t>
            </a:r>
          </a:p>
          <a:p>
            <a:pPr marL="0" indent="0">
              <a:buNone/>
            </a:pPr>
            <a:r>
              <a:rPr lang="es-MX" dirty="0"/>
              <a:t> </a:t>
            </a:r>
            <a:r>
              <a:rPr lang="es-MX" dirty="0" smtClean="0"/>
              <a:t>Inclusivo</a:t>
            </a:r>
          </a:p>
          <a:p>
            <a:pPr marL="0" indent="0">
              <a:buNone/>
            </a:pPr>
            <a:r>
              <a:rPr lang="es-MX" dirty="0"/>
              <a:t> </a:t>
            </a:r>
            <a:r>
              <a:rPr lang="es-MX" dirty="0"/>
              <a:t>Utiliza tecnología de </a:t>
            </a:r>
            <a:r>
              <a:rPr lang="es-MX" dirty="0" smtClean="0"/>
              <a:t>vanguardia</a:t>
            </a:r>
          </a:p>
          <a:p>
            <a:pPr marL="0" indent="0">
              <a:buNone/>
            </a:pPr>
            <a:r>
              <a:rPr lang="es-MX" dirty="0"/>
              <a:t> </a:t>
            </a:r>
            <a:r>
              <a:rPr lang="es-MX" dirty="0" smtClean="0"/>
              <a:t>Accesible</a:t>
            </a:r>
          </a:p>
          <a:p>
            <a:pPr marL="0" indent="0">
              <a:buNone/>
            </a:pPr>
            <a:r>
              <a:rPr lang="es-MX" dirty="0" smtClean="0"/>
              <a:t> Interactivo</a:t>
            </a:r>
          </a:p>
          <a:p>
            <a:pPr marL="0" indent="0">
              <a:buNone/>
            </a:pPr>
            <a:endParaRPr lang="es-MX"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7780" y="3228484"/>
            <a:ext cx="3422293" cy="3524669"/>
          </a:xfrm>
          <a:prstGeom prst="rect">
            <a:avLst/>
          </a:prstGeom>
        </p:spPr>
      </p:pic>
    </p:spTree>
    <p:extLst>
      <p:ext uri="{BB962C8B-B14F-4D97-AF65-F5344CB8AC3E}">
        <p14:creationId xmlns:p14="http://schemas.microsoft.com/office/powerpoint/2010/main" val="24531570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Perfil de egreso</a:t>
            </a:r>
            <a:endParaRPr lang="es-MX" dirty="0"/>
          </a:p>
        </p:txBody>
      </p:sp>
      <p:pic>
        <p:nvPicPr>
          <p:cNvPr id="5" name="Imagen 4"/>
          <p:cNvPicPr>
            <a:picLocks noChangeAspect="1"/>
          </p:cNvPicPr>
          <p:nvPr/>
        </p:nvPicPr>
        <p:blipFill>
          <a:blip r:embed="rId2"/>
          <a:stretch>
            <a:fillRect/>
          </a:stretch>
        </p:blipFill>
        <p:spPr>
          <a:xfrm>
            <a:off x="8963696" y="4676268"/>
            <a:ext cx="3053501" cy="1879078"/>
          </a:xfrm>
          <a:prstGeom prst="rect">
            <a:avLst/>
          </a:prstGeom>
        </p:spPr>
      </p:pic>
      <p:sp>
        <p:nvSpPr>
          <p:cNvPr id="3" name="Marcador de contenido 2"/>
          <p:cNvSpPr>
            <a:spLocks noGrp="1"/>
          </p:cNvSpPr>
          <p:nvPr>
            <p:ph idx="1"/>
          </p:nvPr>
        </p:nvSpPr>
        <p:spPr>
          <a:xfrm>
            <a:off x="646112" y="1171977"/>
            <a:ext cx="10854722" cy="5383369"/>
          </a:xfrm>
        </p:spPr>
        <p:txBody>
          <a:bodyPr>
            <a:noAutofit/>
          </a:bodyPr>
          <a:lstStyle/>
          <a:p>
            <a:pPr marL="0" indent="0">
              <a:buNone/>
            </a:pPr>
            <a:endParaRPr lang="es-MX" sz="1400" dirty="0">
              <a:solidFill>
                <a:schemeClr val="bg1"/>
              </a:solidFill>
            </a:endParaRPr>
          </a:p>
          <a:p>
            <a:r>
              <a:rPr lang="es-MX" sz="1400" dirty="0">
                <a:solidFill>
                  <a:schemeClr val="bg1"/>
                </a:solidFill>
              </a:rPr>
              <a:t>Conocer, interpretar y analizar los problemas alimentarios y nutricionales considerando su </a:t>
            </a:r>
            <a:r>
              <a:rPr lang="es-MX" sz="1400" dirty="0" err="1">
                <a:solidFill>
                  <a:schemeClr val="bg1"/>
                </a:solidFill>
              </a:rPr>
              <a:t>multicausalidad</a:t>
            </a:r>
            <a:r>
              <a:rPr lang="es-MX" sz="1400" dirty="0">
                <a:solidFill>
                  <a:schemeClr val="bg1"/>
                </a:solidFill>
              </a:rPr>
              <a:t>, con una visión integradora desde lo biológico, social y cultural.</a:t>
            </a:r>
          </a:p>
          <a:p>
            <a:r>
              <a:rPr lang="es-MX" sz="1400" dirty="0">
                <a:solidFill>
                  <a:schemeClr val="bg1"/>
                </a:solidFill>
              </a:rPr>
              <a:t>Detectar las necesidades y problemas nutricionales de los individuos, a través de la evaluación del estado nutricional en salud o enfermedad.</a:t>
            </a:r>
          </a:p>
          <a:p>
            <a:r>
              <a:rPr lang="es-MX" sz="1400" dirty="0">
                <a:solidFill>
                  <a:schemeClr val="bg1"/>
                </a:solidFill>
              </a:rPr>
              <a:t>Brindar atención nutriológica con base en la valoración y diagnóstico oportuno considerando las características particulares de los pacientes.</a:t>
            </a:r>
          </a:p>
          <a:p>
            <a:r>
              <a:rPr lang="es-MX" sz="1400" dirty="0">
                <a:solidFill>
                  <a:schemeClr val="bg1"/>
                </a:solidFill>
              </a:rPr>
              <a:t>Diseñar e implementar planes de alimentación, considerando las normas respecto a la promoción y educación nutricional vigentes, así como el contexto socioeconómico y cultural.</a:t>
            </a:r>
          </a:p>
          <a:p>
            <a:r>
              <a:rPr lang="es-MX" sz="1400" dirty="0">
                <a:solidFill>
                  <a:schemeClr val="bg1"/>
                </a:solidFill>
              </a:rPr>
              <a:t>Realizar trabajo multidisciplinario para el desarrollo e implementación de programas sobre educación y orientación nutricional enfocados a mejorar el estado de salud de la población.</a:t>
            </a:r>
          </a:p>
          <a:p>
            <a:r>
              <a:rPr lang="es-MX" sz="1400" dirty="0">
                <a:solidFill>
                  <a:schemeClr val="bg1"/>
                </a:solidFill>
              </a:rPr>
              <a:t>Proponer y gestionar políticas públicas, planes y programas que respondan a la situación alimentaria y nutricional del individuo y la población.</a:t>
            </a:r>
          </a:p>
          <a:p>
            <a:r>
              <a:rPr lang="es-MX" sz="1400" dirty="0">
                <a:solidFill>
                  <a:schemeClr val="bg1"/>
                </a:solidFill>
              </a:rPr>
              <a:t>Aplicar las herramientas básicas de investigación en los diferentes campos de desempeño profesional.</a:t>
            </a:r>
          </a:p>
          <a:p>
            <a:r>
              <a:rPr lang="es-MX" sz="1400" dirty="0">
                <a:solidFill>
                  <a:schemeClr val="bg1"/>
                </a:solidFill>
              </a:rPr>
              <a:t>Plantear estrategias de seguimiento nutricional tanto de individuos como de grupos, a fin de impactar positivamente sobre la resolución de alteraciones nutricionales, y promover el autocuidado del estado de nutrición y de salud.</a:t>
            </a:r>
          </a:p>
          <a:p>
            <a:r>
              <a:rPr lang="es-MX" sz="1400" dirty="0">
                <a:solidFill>
                  <a:schemeClr val="bg1"/>
                </a:solidFill>
              </a:rPr>
              <a:t>Contar con una sólida formación integral, humanista, científica y técnica, que responda a las necesidades alimentarias de la sociedad a fin de incidir positivamente sobre su estado de salud, calidad de vida y desarrollo.</a:t>
            </a:r>
          </a:p>
        </p:txBody>
      </p:sp>
    </p:spTree>
    <p:extLst>
      <p:ext uri="{BB962C8B-B14F-4D97-AF65-F5344CB8AC3E}">
        <p14:creationId xmlns:p14="http://schemas.microsoft.com/office/powerpoint/2010/main" val="2145972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¿Cómo impacta la nutrición en México?</a:t>
            </a:r>
            <a:endParaRPr lang="es-MX" dirty="0"/>
          </a:p>
        </p:txBody>
      </p:sp>
      <p:sp>
        <p:nvSpPr>
          <p:cNvPr id="3" name="Marcador de contenido 2"/>
          <p:cNvSpPr>
            <a:spLocks noGrp="1"/>
          </p:cNvSpPr>
          <p:nvPr>
            <p:ph idx="1"/>
          </p:nvPr>
        </p:nvSpPr>
        <p:spPr/>
        <p:txBody>
          <a:bodyPr/>
          <a:lstStyle/>
          <a:p>
            <a:r>
              <a:rPr lang="es-MX" dirty="0"/>
              <a:t>El sobrepeso y obesidad en México son un problema creciente, que no se estanca, y se encuentra en zonas ricas, pobres, rurales y urbanas de nuestro país. Así lo expuso la Dra. Teresa </a:t>
            </a:r>
            <a:r>
              <a:rPr lang="es-MX" dirty="0" err="1"/>
              <a:t>Shamah</a:t>
            </a:r>
            <a:r>
              <a:rPr lang="es-MX" dirty="0"/>
              <a:t> Levy, directora adjunta del Centro de Investigación en Evaluación y Encuestas (CIEE) del Instituto Nacional de Salud Pública (INSP), durante su entrevista en el programa </a:t>
            </a:r>
            <a:r>
              <a:rPr lang="es-MX" dirty="0" smtClean="0"/>
              <a:t>Simbiosis </a:t>
            </a:r>
            <a:r>
              <a:rPr lang="es-MX" dirty="0"/>
              <a:t>de TV UNAM</a:t>
            </a:r>
            <a:r>
              <a:rPr lang="es-MX" dirty="0" smtClean="0"/>
              <a:t>.</a:t>
            </a:r>
          </a:p>
          <a:p>
            <a:r>
              <a:rPr lang="es-MX" dirty="0" smtClean="0"/>
              <a:t>Yo como aspirante a esta licenciatura puedo crear un cambio en tan significativa cifra de obesidad, aprendiendo y apoyando a educar con base a lo que voy conociendo, ayudar a las personas de mi comunidad a crear hábitos en los que puedan obtener una salud optima y adecuada con base a una buena nutrición, evitando así, enfermedades como lo son la obesidad y el sobrepeso. </a:t>
            </a:r>
            <a:endParaRPr lang="es-MX" dirty="0"/>
          </a:p>
        </p:txBody>
      </p:sp>
    </p:spTree>
    <p:extLst>
      <p:ext uri="{BB962C8B-B14F-4D97-AF65-F5344CB8AC3E}">
        <p14:creationId xmlns:p14="http://schemas.microsoft.com/office/powerpoint/2010/main" val="2032282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Ventajas de estudiar nutrición aplicada en la </a:t>
            </a:r>
            <a:r>
              <a:rPr lang="es-MX" dirty="0" err="1" smtClean="0"/>
              <a:t>UnADM</a:t>
            </a:r>
            <a:r>
              <a:rPr lang="es-MX" dirty="0" smtClean="0"/>
              <a:t/>
            </a:r>
            <a:br>
              <a:rPr lang="es-MX" dirty="0" smtClean="0"/>
            </a:br>
            <a:endParaRPr lang="es-MX" dirty="0"/>
          </a:p>
        </p:txBody>
      </p:sp>
      <p:sp>
        <p:nvSpPr>
          <p:cNvPr id="3" name="Marcador de contenido 2"/>
          <p:cNvSpPr>
            <a:spLocks noGrp="1"/>
          </p:cNvSpPr>
          <p:nvPr>
            <p:ph idx="1"/>
          </p:nvPr>
        </p:nvSpPr>
        <p:spPr/>
        <p:txBody>
          <a:bodyPr/>
          <a:lstStyle/>
          <a:p>
            <a:r>
              <a:rPr lang="es-MX" dirty="0" smtClean="0"/>
              <a:t>El modelo educativo es flexible. Cada alumno trabaja y estudia conforme a su ritmo, a su disposición de tiempo y espacio. </a:t>
            </a:r>
          </a:p>
          <a:p>
            <a:r>
              <a:rPr lang="es-MX" dirty="0" smtClean="0"/>
              <a:t>Herramientas de apoyo: docente y Tecnologías de la Información y la comunicación.</a:t>
            </a:r>
          </a:p>
          <a:p>
            <a:r>
              <a:rPr lang="es-MX" dirty="0"/>
              <a:t>A</a:t>
            </a:r>
            <a:r>
              <a:rPr lang="es-MX" dirty="0" smtClean="0"/>
              <a:t>prendizaje autónomo: entendido </a:t>
            </a:r>
            <a:r>
              <a:rPr lang="es-MX" dirty="0"/>
              <a:t>como la facultad de dirigir el propio proceso para entender y </a:t>
            </a:r>
            <a:r>
              <a:rPr lang="es-MX" dirty="0" smtClean="0"/>
              <a:t>comprender.</a:t>
            </a:r>
          </a:p>
          <a:p>
            <a:r>
              <a:rPr lang="es-MX" dirty="0" smtClean="0"/>
              <a:t>Verdadero compromiso sin importar las distancias.</a:t>
            </a:r>
          </a:p>
          <a:p>
            <a:r>
              <a:rPr lang="es-MX" dirty="0"/>
              <a:t>El estudiante obtiene autonomía al lograr criticidad e independencia </a:t>
            </a:r>
            <a:r>
              <a:rPr lang="es-MX" dirty="0" smtClean="0"/>
              <a:t>intelectual.</a:t>
            </a:r>
          </a:p>
          <a:p>
            <a:endParaRPr lang="es-MX" dirty="0"/>
          </a:p>
        </p:txBody>
      </p:sp>
    </p:spTree>
    <p:extLst>
      <p:ext uri="{BB962C8B-B14F-4D97-AF65-F5344CB8AC3E}">
        <p14:creationId xmlns:p14="http://schemas.microsoft.com/office/powerpoint/2010/main" val="26322304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81</TotalTime>
  <Words>547</Words>
  <Application>Microsoft Office PowerPoint</Application>
  <PresentationFormat>Panorámica</PresentationFormat>
  <Paragraphs>30</Paragraphs>
  <Slides>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vt:i4>
      </vt:variant>
    </vt:vector>
  </HeadingPairs>
  <TitlesOfParts>
    <vt:vector size="9" baseType="lpstr">
      <vt:lpstr>Arial</vt:lpstr>
      <vt:lpstr>Century Gothic</vt:lpstr>
      <vt:lpstr>Wingdings 3</vt:lpstr>
      <vt:lpstr>Ion</vt:lpstr>
      <vt:lpstr>Presentación de PowerPoint</vt:lpstr>
      <vt:lpstr>Modelo educativo</vt:lpstr>
      <vt:lpstr>Perfil de egreso</vt:lpstr>
      <vt:lpstr>¿Cómo impacta la nutrición en México?</vt:lpstr>
      <vt:lpstr>Ventajas de estudiar nutrición aplicada en la UnADM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Meztli Del valle Garcia</dc:creator>
  <cp:lastModifiedBy>Meztli Del valle Garcia</cp:lastModifiedBy>
  <cp:revision>5</cp:revision>
  <dcterms:created xsi:type="dcterms:W3CDTF">2019-04-30T15:25:08Z</dcterms:created>
  <dcterms:modified xsi:type="dcterms:W3CDTF">2019-04-30T16:46:08Z</dcterms:modified>
</cp:coreProperties>
</file>